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6" r:id="rId10"/>
    <p:sldId id="267" r:id="rId11"/>
    <p:sldId id="268" r:id="rId12"/>
    <p:sldId id="269" r:id="rId13"/>
    <p:sldId id="271" r:id="rId14"/>
    <p:sldId id="272" r:id="rId15"/>
    <p:sldId id="288" r:id="rId16"/>
    <p:sldId id="273" r:id="rId17"/>
    <p:sldId id="287" r:id="rId18"/>
    <p:sldId id="289" r:id="rId19"/>
    <p:sldId id="274" r:id="rId20"/>
    <p:sldId id="290" r:id="rId21"/>
    <p:sldId id="275" r:id="rId22"/>
    <p:sldId id="291" r:id="rId23"/>
    <p:sldId id="276" r:id="rId24"/>
    <p:sldId id="277" r:id="rId25"/>
    <p:sldId id="281" r:id="rId26"/>
    <p:sldId id="282" r:id="rId27"/>
    <p:sldId id="278" r:id="rId28"/>
    <p:sldId id="279" r:id="rId29"/>
    <p:sldId id="286" r:id="rId30"/>
    <p:sldId id="292" r:id="rId31"/>
    <p:sldId id="283" r:id="rId32"/>
    <p:sldId id="284" r:id="rId33"/>
    <p:sldId id="270"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8" d="100"/>
          <a:sy n="78" d="100"/>
        </p:scale>
        <p:origin x="-114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812A44-F191-47E0-BF59-05BB7BC63F75}" type="datetimeFigureOut">
              <a:rPr lang="en-US" smtClean="0"/>
              <a:pPr/>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896E2-7BA1-4487-AD2C-9BCA5945D3E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12A44-F191-47E0-BF59-05BB7BC63F75}" type="datetimeFigureOut">
              <a:rPr lang="en-US" smtClean="0"/>
              <a:pPr/>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896E2-7BA1-4487-AD2C-9BCA5945D3E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12A44-F191-47E0-BF59-05BB7BC63F75}" type="datetimeFigureOut">
              <a:rPr lang="en-US" smtClean="0"/>
              <a:pPr/>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896E2-7BA1-4487-AD2C-9BCA5945D3E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12A44-F191-47E0-BF59-05BB7BC63F75}" type="datetimeFigureOut">
              <a:rPr lang="en-US" smtClean="0"/>
              <a:pPr/>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896E2-7BA1-4487-AD2C-9BCA5945D3E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812A44-F191-47E0-BF59-05BB7BC63F75}" type="datetimeFigureOut">
              <a:rPr lang="en-US" smtClean="0"/>
              <a:pPr/>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896E2-7BA1-4487-AD2C-9BCA5945D3E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812A44-F191-47E0-BF59-05BB7BC63F75}" type="datetimeFigureOut">
              <a:rPr lang="en-US" smtClean="0"/>
              <a:pPr/>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6896E2-7BA1-4487-AD2C-9BCA5945D3E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812A44-F191-47E0-BF59-05BB7BC63F75}" type="datetimeFigureOut">
              <a:rPr lang="en-US" smtClean="0"/>
              <a:pPr/>
              <a:t>11/28/2020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6896E2-7BA1-4487-AD2C-9BCA5945D3E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812A44-F191-47E0-BF59-05BB7BC63F75}" type="datetimeFigureOut">
              <a:rPr lang="en-US" smtClean="0"/>
              <a:pPr/>
              <a:t>11/28/2020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6896E2-7BA1-4487-AD2C-9BCA5945D3E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812A44-F191-47E0-BF59-05BB7BC63F75}" type="datetimeFigureOut">
              <a:rPr lang="en-US" smtClean="0"/>
              <a:pPr/>
              <a:t>11/28/2020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6896E2-7BA1-4487-AD2C-9BCA5945D3E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812A44-F191-47E0-BF59-05BB7BC63F75}" type="datetimeFigureOut">
              <a:rPr lang="en-US" smtClean="0"/>
              <a:pPr/>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6896E2-7BA1-4487-AD2C-9BCA5945D3E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812A44-F191-47E0-BF59-05BB7BC63F75}" type="datetimeFigureOut">
              <a:rPr lang="en-US" smtClean="0"/>
              <a:pPr/>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6896E2-7BA1-4487-AD2C-9BCA5945D3E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812A44-F191-47E0-BF59-05BB7BC63F75}" type="datetimeFigureOut">
              <a:rPr lang="en-US" smtClean="0"/>
              <a:pPr/>
              <a:t>11/28/2020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6896E2-7BA1-4487-AD2C-9BCA5945D3E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a:bodyPr>
          <a:lstStyle/>
          <a:p>
            <a:pPr>
              <a:buNone/>
            </a:pPr>
            <a:r>
              <a:rPr lang="en-IN" dirty="0" smtClean="0"/>
              <a:t>                           REFRACTORY ERRORS</a:t>
            </a:r>
          </a:p>
          <a:p>
            <a:pPr>
              <a:buNone/>
            </a:pPr>
            <a:endParaRPr lang="en-IN" dirty="0"/>
          </a:p>
          <a:p>
            <a:pPr>
              <a:buNone/>
            </a:pPr>
            <a:endParaRPr lang="en-IN" dirty="0" smtClean="0"/>
          </a:p>
          <a:p>
            <a:pPr>
              <a:buNone/>
            </a:pPr>
            <a:endParaRPr lang="en-IN" dirty="0"/>
          </a:p>
          <a:p>
            <a:pPr>
              <a:buNone/>
            </a:pPr>
            <a:r>
              <a:rPr lang="en-IN" dirty="0" smtClean="0"/>
              <a:t>                                                                  </a:t>
            </a:r>
          </a:p>
          <a:p>
            <a:pPr algn="ctr">
              <a:buNone/>
            </a:pPr>
            <a:r>
              <a:rPr lang="en-IN" sz="2400" dirty="0" smtClean="0"/>
              <a:t>                                                   By</a:t>
            </a:r>
          </a:p>
          <a:p>
            <a:pPr algn="ctr">
              <a:buNone/>
            </a:pPr>
            <a:r>
              <a:rPr lang="en-IN" sz="2400" dirty="0" smtClean="0"/>
              <a:t>                                                     Dr. </a:t>
            </a:r>
            <a:r>
              <a:rPr lang="en-IN" sz="2400" dirty="0" err="1" smtClean="0"/>
              <a:t>Mahadevi</a:t>
            </a:r>
            <a:r>
              <a:rPr lang="en-IN" sz="2400" dirty="0" smtClean="0"/>
              <a:t> A.L</a:t>
            </a:r>
          </a:p>
          <a:p>
            <a:pPr algn="ctr">
              <a:buNone/>
            </a:pPr>
            <a:r>
              <a:rPr lang="en-IN" sz="2400" dirty="0" smtClean="0"/>
              <a:t>                                                  Dept of physiology</a:t>
            </a:r>
          </a:p>
          <a:p>
            <a:pPr algn="ctr">
              <a:buNone/>
            </a:pPr>
            <a:r>
              <a:rPr lang="en-IN" sz="2400" dirty="0" smtClean="0"/>
              <a:t>                                                             SKHMC</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197493"/>
          </a:xfrm>
        </p:spPr>
        <p:txBody>
          <a:bodyPr>
            <a:normAutofit/>
          </a:bodyPr>
          <a:lstStyle/>
          <a:p>
            <a:r>
              <a:rPr lang="en-US" b="1" dirty="0" err="1" smtClean="0"/>
              <a:t>Anisometropia</a:t>
            </a:r>
            <a:r>
              <a:rPr lang="en-US" dirty="0" smtClean="0"/>
              <a:t> is a significant difference between the refractive errors of the two eyes. </a:t>
            </a:r>
          </a:p>
          <a:p>
            <a:r>
              <a:rPr lang="en-US" dirty="0" smtClean="0"/>
              <a:t>It can lead to difficulties with fusion of the two differently sized images and even to suppression of one of the images. </a:t>
            </a:r>
          </a:p>
          <a:p>
            <a:r>
              <a:rPr lang="en-US" dirty="0" smtClean="0"/>
              <a:t>Corrected with eyeglasses, a difference in image size (</a:t>
            </a:r>
            <a:r>
              <a:rPr lang="en-US" dirty="0" err="1" smtClean="0"/>
              <a:t>aniseikonia</a:t>
            </a:r>
            <a:r>
              <a:rPr lang="en-US" dirty="0" smtClean="0"/>
              <a:t>) is produced </a:t>
            </a:r>
            <a:r>
              <a:rPr lang="en-US" b="1" dirty="0" smtClean="0"/>
              <a:t/>
            </a:r>
            <a:br>
              <a:rPr lang="en-US" b="1" dirty="0" smtClean="0"/>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fontScale="85000" lnSpcReduction="10000"/>
          </a:bodyPr>
          <a:lstStyle/>
          <a:p>
            <a:pPr>
              <a:buNone/>
            </a:pPr>
            <a:r>
              <a:rPr lang="en-US" b="1" dirty="0" smtClean="0"/>
              <a:t>Symptoms and Signs</a:t>
            </a:r>
          </a:p>
          <a:p>
            <a:r>
              <a:rPr lang="en-US" dirty="0" smtClean="0"/>
              <a:t>The primary symptom of refractive errors is blurred vision for distant objects, near objects, or both. </a:t>
            </a:r>
          </a:p>
          <a:p>
            <a:r>
              <a:rPr lang="en-US" dirty="0" smtClean="0"/>
              <a:t>Sometimes the excessive </a:t>
            </a:r>
            <a:r>
              <a:rPr lang="en-US" dirty="0" err="1" smtClean="0"/>
              <a:t>ciliary</a:t>
            </a:r>
            <a:r>
              <a:rPr lang="en-US" dirty="0" smtClean="0"/>
              <a:t> muscle tone can cause headaches. </a:t>
            </a:r>
          </a:p>
          <a:p>
            <a:r>
              <a:rPr lang="en-US" dirty="0" smtClean="0"/>
              <a:t>Prolonged squinting and frowning with ocular use can also lead to headaches.</a:t>
            </a:r>
          </a:p>
          <a:p>
            <a:r>
              <a:rPr lang="en-US" dirty="0" smtClean="0"/>
              <a:t> Occasionally, excessive staring can lead to ocular surface desiccation, causing eye irritation, itching, visual fatigue, foreign body sensation, and redness. </a:t>
            </a:r>
          </a:p>
          <a:p>
            <a:r>
              <a:rPr lang="en-US" dirty="0" smtClean="0"/>
              <a:t>Frowning and squinting when reading and excessive blinking or rubbing of the eyes are symptoms of refractive error in children.</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lstStyle/>
          <a:p>
            <a:pPr>
              <a:buNone/>
            </a:pPr>
            <a:r>
              <a:rPr lang="en-US" b="1" dirty="0" smtClean="0"/>
              <a:t>Diagnosis</a:t>
            </a:r>
          </a:p>
          <a:p>
            <a:r>
              <a:rPr lang="en-IN" dirty="0" smtClean="0"/>
              <a:t>History collection</a:t>
            </a:r>
          </a:p>
          <a:p>
            <a:r>
              <a:rPr lang="en-IN" dirty="0" smtClean="0"/>
              <a:t>Physical examination</a:t>
            </a:r>
            <a:endParaRPr lang="en-US" dirty="0" smtClean="0"/>
          </a:p>
          <a:p>
            <a:r>
              <a:rPr lang="en-US" dirty="0" smtClean="0"/>
              <a:t>Visual acuity testing by </a:t>
            </a:r>
            <a:r>
              <a:rPr lang="en-US" dirty="0" err="1" smtClean="0"/>
              <a:t>Snellen</a:t>
            </a:r>
            <a:r>
              <a:rPr lang="en-US" dirty="0" smtClean="0"/>
              <a:t> chart</a:t>
            </a:r>
          </a:p>
          <a:p>
            <a:r>
              <a:rPr lang="en-IN" dirty="0" smtClean="0"/>
              <a:t> </a:t>
            </a:r>
            <a:r>
              <a:rPr lang="en-IN" dirty="0" err="1" smtClean="0"/>
              <a:t>Opthalmoscopy</a:t>
            </a:r>
            <a:endParaRPr lang="en-IN" dirty="0" smtClean="0"/>
          </a:p>
          <a:p>
            <a:r>
              <a:rPr lang="en-IN" dirty="0" err="1" smtClean="0"/>
              <a:t>Retinoscopy</a:t>
            </a:r>
            <a:endParaRPr lang="en-IN" dirty="0" smtClean="0"/>
          </a:p>
          <a:p>
            <a:r>
              <a:rPr lang="en-IN" dirty="0" err="1" smtClean="0"/>
              <a:t>Autorefractometry</a:t>
            </a:r>
            <a:endParaRPr lang="en-US" dirty="0" smtClean="0"/>
          </a:p>
          <a:p>
            <a:endParaRPr lang="en-US" dirty="0" smtClean="0"/>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lstStyle/>
          <a:p>
            <a:r>
              <a:rPr lang="en-IN" dirty="0" smtClean="0"/>
              <a:t>COLOR VISION</a:t>
            </a:r>
            <a:endParaRPr lang="en-US" dirty="0"/>
          </a:p>
        </p:txBody>
      </p:sp>
      <p:sp>
        <p:nvSpPr>
          <p:cNvPr id="3" name="Content Placeholder 2"/>
          <p:cNvSpPr>
            <a:spLocks noGrp="1"/>
          </p:cNvSpPr>
          <p:nvPr>
            <p:ph idx="1"/>
          </p:nvPr>
        </p:nvSpPr>
        <p:spPr>
          <a:xfrm>
            <a:off x="457200" y="1600200"/>
            <a:ext cx="8229600" cy="5043510"/>
          </a:xfrm>
        </p:spPr>
        <p:txBody>
          <a:bodyPr>
            <a:normAutofit fontScale="77500" lnSpcReduction="20000"/>
          </a:bodyPr>
          <a:lstStyle/>
          <a:p>
            <a:r>
              <a:rPr lang="en-US" dirty="0" smtClean="0"/>
              <a:t>Color perception is a part of the larger visual system and is mediated by a complex process between neurons that begins with differential stimulation of different types of photoreceptors by light entering the eye. </a:t>
            </a:r>
          </a:p>
          <a:p>
            <a:r>
              <a:rPr lang="en-US" dirty="0" smtClean="0"/>
              <a:t>Those photoreceptors then emit outputs that are propagated through many layers of neurons and then ultimately to the brain. </a:t>
            </a:r>
          </a:p>
          <a:p>
            <a:r>
              <a:rPr lang="en-US" dirty="0" smtClean="0"/>
              <a:t>The visible light spectrum ranges from about 380 to 740 nanometers. </a:t>
            </a:r>
          </a:p>
          <a:p>
            <a:r>
              <a:rPr lang="en-US" dirty="0" smtClean="0"/>
              <a:t>Spectral colors (colors that are produced by a narrow band of wavelengths) such as red, orange, yellow, green, blue, cyan, and violet can be found in this range. </a:t>
            </a:r>
          </a:p>
          <a:p>
            <a:r>
              <a:rPr lang="en-US" dirty="0" smtClean="0"/>
              <a:t>These spectral colors do not refer to a single wavelength, but rather to a set of wavelengths.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00792"/>
          </a:xfrm>
        </p:spPr>
        <p:txBody>
          <a:bodyPr>
            <a:normAutofit fontScale="92500" lnSpcReduction="20000"/>
          </a:bodyPr>
          <a:lstStyle/>
          <a:p>
            <a:pPr>
              <a:buNone/>
            </a:pPr>
            <a:r>
              <a:rPr lang="en-US" b="1" dirty="0" smtClean="0"/>
              <a:t>Non-Spectral Colors</a:t>
            </a:r>
          </a:p>
          <a:p>
            <a:r>
              <a:rPr lang="en-US" dirty="0" smtClean="0"/>
              <a:t>There are a variety of colors in addition to spectral colors and their hues. These include grayscale colors, shades of colors obtained by mixing grayscale colors with spectral colors, violet-red colors, impossible colors, and metallic colors.</a:t>
            </a:r>
          </a:p>
          <a:p>
            <a:r>
              <a:rPr lang="en-US" dirty="0" smtClean="0"/>
              <a:t>Grayscale colors include white, gray, and black. Rods contain </a:t>
            </a:r>
            <a:r>
              <a:rPr lang="en-US" dirty="0" err="1" smtClean="0"/>
              <a:t>rhodopsin</a:t>
            </a:r>
            <a:r>
              <a:rPr lang="en-US" dirty="0" smtClean="0"/>
              <a:t> which reacts to a light intensity providing grayscale coloring.</a:t>
            </a:r>
          </a:p>
          <a:p>
            <a:r>
              <a:rPr lang="en-US" dirty="0" smtClean="0"/>
              <a:t>Shades include colors such as pink or brown. Pink is obtained from mixing red and white. Brown is obtain from mixing orange with grey or black. Navy is obtained from mixing blue and black.</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92500" lnSpcReduction="20000"/>
          </a:bodyPr>
          <a:lstStyle/>
          <a:p>
            <a:r>
              <a:rPr lang="en-US" dirty="0" smtClean="0"/>
              <a:t>Violet-red colors include hues and shades of magenta. The light spectrum is a line on which violet is one end and the other is red, and yet we see hues of purple that connect those two colors. </a:t>
            </a:r>
          </a:p>
          <a:p>
            <a:r>
              <a:rPr lang="en-US" dirty="0" smtClean="0"/>
              <a:t>This is done mostly by our brains deciding on a logical conclusion. </a:t>
            </a:r>
          </a:p>
          <a:p>
            <a:r>
              <a:rPr lang="en-US" dirty="0" smtClean="0"/>
              <a:t>Magenta is made up by our brains to make sense of the connection between red and violet on the color spectrum.</a:t>
            </a:r>
          </a:p>
          <a:p>
            <a:r>
              <a:rPr lang="en-US" dirty="0" smtClean="0"/>
              <a:t>Impossible colors are a combination of cone responses that cannot be naturally produced. </a:t>
            </a:r>
          </a:p>
          <a:p>
            <a:r>
              <a:rPr lang="en-US" dirty="0" smtClean="0"/>
              <a:t>For example, medium cones cannot be activated completely on their own, if they were we'd be able to see a 'hyper-green' color.</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00792"/>
          </a:xfrm>
        </p:spPr>
        <p:txBody>
          <a:bodyPr>
            <a:normAutofit fontScale="85000" lnSpcReduction="20000"/>
          </a:bodyPr>
          <a:lstStyle/>
          <a:p>
            <a:pPr>
              <a:buNone/>
            </a:pPr>
            <a:r>
              <a:rPr lang="en-US" dirty="0" smtClean="0"/>
              <a:t>Physiology of color perception</a:t>
            </a:r>
          </a:p>
          <a:p>
            <a:r>
              <a:rPr lang="en-US" dirty="0" smtClean="0"/>
              <a:t>Normalized response spectra of human cones, to monochromatic spectral stimuli, with wavelength given in nanometers.</a:t>
            </a:r>
          </a:p>
          <a:p>
            <a:r>
              <a:rPr lang="en-US" dirty="0" smtClean="0"/>
              <a:t>The same figures as above represented here as a single curve in three (normalized cone response) dimensions</a:t>
            </a:r>
          </a:p>
          <a:p>
            <a:r>
              <a:rPr lang="en-US" dirty="0" smtClean="0"/>
              <a:t>Perception of color begins with specialized retinal cells known as cone cells. </a:t>
            </a:r>
          </a:p>
          <a:p>
            <a:r>
              <a:rPr lang="en-US" dirty="0" smtClean="0"/>
              <a:t>Cone cells contain different forms of </a:t>
            </a:r>
            <a:r>
              <a:rPr lang="en-US" dirty="0" err="1" smtClean="0"/>
              <a:t>opsin</a:t>
            </a:r>
            <a:r>
              <a:rPr lang="en-US" dirty="0" smtClean="0"/>
              <a:t> - a pigment protein - that have different spectral sensitivities. Humans contain three types </a:t>
            </a:r>
            <a:r>
              <a:rPr lang="en-US" dirty="0" err="1" smtClean="0"/>
              <a:t>iodopsin</a:t>
            </a:r>
            <a:r>
              <a:rPr lang="en-US" dirty="0" smtClean="0"/>
              <a:t> these resulting in </a:t>
            </a:r>
            <a:r>
              <a:rPr lang="en-US" dirty="0" err="1" smtClean="0"/>
              <a:t>trichromatic</a:t>
            </a:r>
            <a:r>
              <a:rPr lang="en-US" dirty="0" smtClean="0"/>
              <a:t> color vision.</a:t>
            </a:r>
          </a:p>
          <a:p>
            <a:r>
              <a:rPr lang="en-US" dirty="0" smtClean="0"/>
              <a:t>Each individual cone contains pigments composed of </a:t>
            </a:r>
            <a:r>
              <a:rPr lang="en-US" dirty="0" err="1" smtClean="0"/>
              <a:t>opsin</a:t>
            </a:r>
            <a:r>
              <a:rPr lang="en-US" dirty="0" smtClean="0"/>
              <a:t> </a:t>
            </a:r>
            <a:r>
              <a:rPr lang="en-US" dirty="0" err="1" smtClean="0"/>
              <a:t>apoprotein</a:t>
            </a:r>
            <a:r>
              <a:rPr lang="en-US" dirty="0" smtClean="0"/>
              <a:t>, which is covalently linked to either 11-cis-hydroretinal or more rarely 11-cis-dehydroretinal.</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85000" lnSpcReduction="10000"/>
          </a:bodyPr>
          <a:lstStyle/>
          <a:p>
            <a:r>
              <a:rPr lang="en-US" dirty="0" smtClean="0"/>
              <a:t>The cones are conventionally labeled according to the ordering of the wavelengths of the peaks of their spectral sensitivities: short (S), medium (M), and long (L) cone types. </a:t>
            </a:r>
          </a:p>
          <a:p>
            <a:r>
              <a:rPr lang="en-US" dirty="0" smtClean="0"/>
              <a:t>These three types do not correspond well to particular colors as we know them. Rather, the perception of color is achieved by a complex process that starts with the differential output of these cells in the retina and which is finalized in the visual cortex and associative areas of the brain.</a:t>
            </a:r>
          </a:p>
          <a:p>
            <a:r>
              <a:rPr lang="en-US" dirty="0" smtClean="0"/>
              <a:t>For example, while the L cones have been referred to simply as red receptors, </a:t>
            </a:r>
            <a:r>
              <a:rPr lang="en-US" dirty="0" err="1" smtClean="0"/>
              <a:t>microspectrophotometry</a:t>
            </a:r>
            <a:r>
              <a:rPr lang="en-US" dirty="0" smtClean="0"/>
              <a:t> has shown that their peak sensitivity is in the greenish-yellow region of the spectrum.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fontScale="92500"/>
          </a:bodyPr>
          <a:lstStyle/>
          <a:p>
            <a:r>
              <a:rPr lang="en-US" dirty="0" smtClean="0"/>
              <a:t>Similarly, the S- and M-cones do not directly correspond to blue and green, although they are often described as such. </a:t>
            </a:r>
          </a:p>
          <a:p>
            <a:r>
              <a:rPr lang="en-US" dirty="0" smtClean="0"/>
              <a:t>The RGB color model, therefore, is a convenient means for representing color but is not directly based on the types of cones in the human eye.</a:t>
            </a:r>
          </a:p>
          <a:p>
            <a:r>
              <a:rPr lang="en-US" dirty="0" smtClean="0"/>
              <a:t>The peak response of human cone cells varies, even among individuals with so-called normal color vision; in some non-human species this polymorphic variation is even greater, and it may well be adaptive.</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86544"/>
          </a:xfrm>
        </p:spPr>
        <p:txBody>
          <a:bodyPr>
            <a:normAutofit fontScale="77500" lnSpcReduction="20000"/>
          </a:bodyPr>
          <a:lstStyle/>
          <a:p>
            <a:pPr>
              <a:buNone/>
            </a:pPr>
            <a:r>
              <a:rPr lang="en-US" b="1" dirty="0" smtClean="0"/>
              <a:t>Theories</a:t>
            </a:r>
          </a:p>
          <a:p>
            <a:pPr>
              <a:buNone/>
            </a:pPr>
            <a:r>
              <a:rPr lang="en-US" dirty="0" smtClean="0"/>
              <a:t>Opponent process theory.</a:t>
            </a:r>
          </a:p>
          <a:p>
            <a:r>
              <a:rPr lang="en-US" dirty="0" smtClean="0"/>
              <a:t>Two complementary theories of color vision are the </a:t>
            </a:r>
            <a:r>
              <a:rPr lang="en-US" dirty="0" err="1" smtClean="0"/>
              <a:t>trichromatic</a:t>
            </a:r>
            <a:r>
              <a:rPr lang="en-US" dirty="0" smtClean="0"/>
              <a:t> theory and the opponent process theory. The </a:t>
            </a:r>
            <a:r>
              <a:rPr lang="en-US" dirty="0" err="1" smtClean="0"/>
              <a:t>trichromatic</a:t>
            </a:r>
            <a:r>
              <a:rPr lang="en-US" dirty="0" smtClean="0"/>
              <a:t> theory, or Young–Helmholtz theory proposed in the 19th century by Thomas Young and Hermann von Helmholtz, as mentioned above, states that the retina's three types of cones are preferentially sensitive to blue, green, and red. </a:t>
            </a:r>
            <a:r>
              <a:rPr lang="en-US" dirty="0" err="1" smtClean="0"/>
              <a:t>Ewald</a:t>
            </a:r>
            <a:r>
              <a:rPr lang="en-US" dirty="0" smtClean="0"/>
              <a:t> </a:t>
            </a:r>
            <a:r>
              <a:rPr lang="en-US" dirty="0" err="1" smtClean="0"/>
              <a:t>Hering</a:t>
            </a:r>
            <a:r>
              <a:rPr lang="en-US" dirty="0" smtClean="0"/>
              <a:t> proposed the opponent process theory in 1872</a:t>
            </a:r>
            <a:endParaRPr lang="en-US" baseline="30000" dirty="0" smtClean="0"/>
          </a:p>
          <a:p>
            <a:r>
              <a:rPr lang="en-US" dirty="0" smtClean="0"/>
              <a:t> It states that the visual system interprets color in an antagonistic way: red vs. green, blue vs. yellow, black vs. white. Both theories are generally accepted as valid, describing different stages in visual physiology, visualized in the adjacent diagram.</a:t>
            </a:r>
            <a:endParaRPr lang="en-US" baseline="30000" dirty="0" smtClean="0"/>
          </a:p>
          <a:p>
            <a:r>
              <a:rPr lang="en-US" dirty="0" smtClean="0"/>
              <a:t>Green</a:t>
            </a:r>
            <a:r>
              <a:rPr lang="en-US" baseline="30000" dirty="0" smtClean="0"/>
              <a:t> </a:t>
            </a:r>
            <a:r>
              <a:rPr lang="en-US" dirty="0" smtClean="0"/>
              <a:t>←→</a:t>
            </a:r>
            <a:r>
              <a:rPr lang="en-US" baseline="-25000" dirty="0" smtClean="0"/>
              <a:t> </a:t>
            </a:r>
            <a:r>
              <a:rPr lang="en-US" dirty="0" smtClean="0"/>
              <a:t>Magenta and Blue</a:t>
            </a:r>
            <a:r>
              <a:rPr lang="en-US" baseline="30000" dirty="0" smtClean="0"/>
              <a:t> </a:t>
            </a:r>
            <a:r>
              <a:rPr lang="en-US" dirty="0" smtClean="0"/>
              <a:t>←→</a:t>
            </a:r>
            <a:r>
              <a:rPr lang="en-US" baseline="-25000" dirty="0" smtClean="0"/>
              <a:t> </a:t>
            </a:r>
            <a:r>
              <a:rPr lang="en-US" dirty="0" smtClean="0"/>
              <a:t>Yellow are scales with mutually exclusive boundaries. In the same way that there cannot exist a "slightly negative" positive number, a single eye cannot perceive a bluish-yellow or a reddish-green.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143668"/>
          </a:xfrm>
        </p:spPr>
        <p:txBody>
          <a:bodyPr>
            <a:normAutofit/>
          </a:bodyPr>
          <a:lstStyle/>
          <a:p>
            <a:pPr>
              <a:buNone/>
            </a:pPr>
            <a:r>
              <a:rPr lang="en-IN" b="1" dirty="0" smtClean="0"/>
              <a:t>                   REFRACTORY ERRORS</a:t>
            </a:r>
            <a:endParaRPr lang="en-US" b="1" dirty="0" smtClean="0"/>
          </a:p>
          <a:p>
            <a:r>
              <a:rPr lang="en-US" dirty="0" smtClean="0"/>
              <a:t>Refractive error, also known as refraction error </a:t>
            </a:r>
          </a:p>
          <a:p>
            <a:r>
              <a:rPr lang="en-US" dirty="0" smtClean="0"/>
              <a:t>It is a problem with focusing light accurately on the retina due to the shape of the eye. </a:t>
            </a:r>
          </a:p>
          <a:p>
            <a:r>
              <a:rPr lang="en-US" dirty="0" smtClean="0"/>
              <a:t>The most common types of refractive error are ,</a:t>
            </a:r>
          </a:p>
          <a:p>
            <a:r>
              <a:rPr lang="en-US" dirty="0" smtClean="0"/>
              <a:t>Near-sightedness</a:t>
            </a:r>
          </a:p>
          <a:p>
            <a:r>
              <a:rPr lang="en-US" dirty="0" smtClean="0"/>
              <a:t> Far-sightedness</a:t>
            </a:r>
          </a:p>
          <a:p>
            <a:r>
              <a:rPr lang="en-US" dirty="0" smtClean="0"/>
              <a:t>Astigmatism, and</a:t>
            </a:r>
          </a:p>
          <a:p>
            <a:r>
              <a:rPr lang="en-US" dirty="0" err="1" smtClean="0"/>
              <a:t>Presbyopia</a:t>
            </a:r>
            <a:r>
              <a:rPr lang="en-US" dirty="0" smtClean="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072230"/>
          </a:xfrm>
        </p:spPr>
        <p:txBody>
          <a:bodyPr>
            <a:normAutofit fontScale="70000" lnSpcReduction="20000"/>
          </a:bodyPr>
          <a:lstStyle/>
          <a:p>
            <a:r>
              <a:rPr lang="en-US" dirty="0" smtClean="0"/>
              <a:t>Although these two theories are both currently widely accepted theories, past and more recent work has led to criticism of the opponent process theory, stemming from a number of what are presented as discrepancies in the standard opponent process theory. </a:t>
            </a:r>
          </a:p>
          <a:p>
            <a:r>
              <a:rPr lang="en-US" dirty="0" smtClean="0"/>
              <a:t>For example, the phenomenon of an after-image of complementary color can be induced by fatiguing the cells responsible for color perception, by staring at a vibrant color for a length of time, and then looking at a white surface. </a:t>
            </a:r>
          </a:p>
          <a:p>
            <a:r>
              <a:rPr lang="en-US" dirty="0" smtClean="0"/>
              <a:t>This phenomenon of complementary colors demonstrates cyan, rather than green, to be the complement of red and magenta, rather than red, to be the complement of green, as well as demonstrating, as a consequence, that the reddish-green color proposed to be impossible by opponent process theory is, in fact, the </a:t>
            </a:r>
            <a:r>
              <a:rPr lang="en-US" dirty="0" err="1" smtClean="0"/>
              <a:t>colour</a:t>
            </a:r>
            <a:r>
              <a:rPr lang="en-US" dirty="0" smtClean="0"/>
              <a:t> yellow. </a:t>
            </a:r>
          </a:p>
          <a:p>
            <a:r>
              <a:rPr lang="en-US" dirty="0" smtClean="0"/>
              <a:t>Although this phenomenon is more readily explained by the </a:t>
            </a:r>
            <a:r>
              <a:rPr lang="en-US" dirty="0" err="1" smtClean="0"/>
              <a:t>trichromatic</a:t>
            </a:r>
            <a:r>
              <a:rPr lang="en-US" dirty="0" smtClean="0"/>
              <a:t> theory, explanations for the discrepancy may include alterations to the opponent process theory, such as redefining the opponent </a:t>
            </a:r>
            <a:r>
              <a:rPr lang="en-US" dirty="0" err="1" smtClean="0"/>
              <a:t>colours</a:t>
            </a:r>
            <a:r>
              <a:rPr lang="en-US" dirty="0" smtClean="0"/>
              <a:t> as red vs. cyan, to reflect this effect. Despite such criticisms, both theories remain in use.</a:t>
            </a:r>
          </a:p>
          <a:p>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929354"/>
          </a:xfrm>
        </p:spPr>
        <p:txBody>
          <a:bodyPr>
            <a:normAutofit fontScale="92500" lnSpcReduction="20000"/>
          </a:bodyPr>
          <a:lstStyle/>
          <a:p>
            <a:r>
              <a:rPr lang="en-US" dirty="0" smtClean="0"/>
              <a:t>Cones and rods are not evenly distributed in the human eye. Cones have a higher density at the fovea where rods are spread out around the fovea.</a:t>
            </a:r>
          </a:p>
          <a:p>
            <a:r>
              <a:rPr lang="en-US" dirty="0" smtClean="0"/>
              <a:t>Thus color information is mostly taken in at this point of the eye. Its thought that humans are completely colorblind at about 50 degrees away from the focus of our visual field.</a:t>
            </a:r>
            <a:endParaRPr lang="en-US" baseline="30000" dirty="0" smtClean="0"/>
          </a:p>
          <a:p>
            <a:r>
              <a:rPr lang="en-US" dirty="0" smtClean="0"/>
              <a:t> The color we see in our peripherals is made up by what our brains expect to be there based on information from our surroundings and expectations based on memories. </a:t>
            </a:r>
          </a:p>
          <a:p>
            <a:r>
              <a:rPr lang="en-US" dirty="0" smtClean="0"/>
              <a:t>Our accuracy of color in our peripherals increases with the strength of stimulus present in the peripherals.</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6072230"/>
          </a:xfrm>
        </p:spPr>
        <p:txBody>
          <a:bodyPr>
            <a:normAutofit fontScale="77500" lnSpcReduction="20000"/>
          </a:bodyPr>
          <a:lstStyle/>
          <a:p>
            <a:r>
              <a:rPr lang="en-US" dirty="0" smtClean="0"/>
              <a:t>The </a:t>
            </a:r>
            <a:r>
              <a:rPr lang="en-US" dirty="0" err="1" smtClean="0"/>
              <a:t>opsins</a:t>
            </a:r>
            <a:r>
              <a:rPr lang="en-US" dirty="0" smtClean="0"/>
              <a:t> (</a:t>
            </a:r>
            <a:r>
              <a:rPr lang="en-US" dirty="0" err="1" smtClean="0"/>
              <a:t>photopigments</a:t>
            </a:r>
            <a:r>
              <a:rPr lang="en-US" dirty="0" smtClean="0"/>
              <a:t>) present in the L and M cones are encoded on the X chromosome; defective encoding of these leads to the two most common forms of color blindness. </a:t>
            </a:r>
          </a:p>
          <a:p>
            <a:r>
              <a:rPr lang="en-US" dirty="0" smtClean="0"/>
              <a:t>The OPN1LW gene, which codes for the </a:t>
            </a:r>
            <a:r>
              <a:rPr lang="en-US" dirty="0" err="1" smtClean="0"/>
              <a:t>opsin</a:t>
            </a:r>
            <a:r>
              <a:rPr lang="en-US" dirty="0" smtClean="0"/>
              <a:t> present in the L cones, is highly polymorphic (a recent study by </a:t>
            </a:r>
            <a:r>
              <a:rPr lang="en-US" dirty="0" err="1" smtClean="0"/>
              <a:t>Verrelli</a:t>
            </a:r>
            <a:r>
              <a:rPr lang="en-US" dirty="0" smtClean="0"/>
              <a:t> and </a:t>
            </a:r>
            <a:r>
              <a:rPr lang="en-US" dirty="0" err="1" smtClean="0"/>
              <a:t>Tishkoff</a:t>
            </a:r>
            <a:r>
              <a:rPr lang="en-US" dirty="0" smtClean="0"/>
              <a:t> found 85 variants in a sample of 236 men).</a:t>
            </a:r>
            <a:endParaRPr lang="en-US" baseline="30000" dirty="0" smtClean="0"/>
          </a:p>
          <a:p>
            <a:r>
              <a:rPr lang="en-US" dirty="0" smtClean="0"/>
              <a:t> A very small percentage of women may have an extra type of color receptor because they have different alleles for the gene for the L </a:t>
            </a:r>
            <a:r>
              <a:rPr lang="en-US" dirty="0" err="1" smtClean="0"/>
              <a:t>opsin</a:t>
            </a:r>
            <a:r>
              <a:rPr lang="en-US" dirty="0" smtClean="0"/>
              <a:t> on each X chromosome. </a:t>
            </a:r>
          </a:p>
          <a:p>
            <a:r>
              <a:rPr lang="en-US" dirty="0" smtClean="0"/>
              <a:t>X chromosome inactivation means that while only one </a:t>
            </a:r>
            <a:r>
              <a:rPr lang="en-US" dirty="0" err="1" smtClean="0"/>
              <a:t>opsin</a:t>
            </a:r>
            <a:r>
              <a:rPr lang="en-US" dirty="0" smtClean="0"/>
              <a:t> is expressed in each cone cell, both types occur overall, and some women may therefore show a degree of </a:t>
            </a:r>
            <a:r>
              <a:rPr lang="en-US" dirty="0" err="1" smtClean="0"/>
              <a:t>tetrachromatic</a:t>
            </a:r>
            <a:r>
              <a:rPr lang="en-US" dirty="0" smtClean="0"/>
              <a:t> color vision.</a:t>
            </a:r>
            <a:endParaRPr lang="en-US" baseline="30000" dirty="0" smtClean="0"/>
          </a:p>
          <a:p>
            <a:r>
              <a:rPr lang="en-US" dirty="0" smtClean="0"/>
              <a:t> Variations in OPN1MW, which codes the </a:t>
            </a:r>
            <a:r>
              <a:rPr lang="en-US" dirty="0" err="1" smtClean="0"/>
              <a:t>opsin</a:t>
            </a:r>
            <a:r>
              <a:rPr lang="en-US" dirty="0" smtClean="0"/>
              <a:t> expressed in M cones, appear to be rare, and the observed variants have no effect on spectral sensitivity</a:t>
            </a:r>
            <a:endParaRPr lang="en-US" b="1"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lstStyle/>
          <a:p>
            <a:pPr>
              <a:buNone/>
            </a:pPr>
            <a:r>
              <a:rPr lang="en-IN" dirty="0" smtClean="0"/>
              <a:t>                      COLOR BLINDNESS</a:t>
            </a:r>
            <a:endParaRPr lang="en-US" dirty="0" smtClean="0"/>
          </a:p>
          <a:p>
            <a:endParaRPr lang="en-US" b="1" dirty="0" smtClean="0"/>
          </a:p>
          <a:p>
            <a:r>
              <a:rPr lang="en-US" dirty="0" smtClean="0"/>
              <a:t>Color blindness occurs when you are unable to see colors in a normal way. It is also known as color deficiency.</a:t>
            </a:r>
          </a:p>
          <a:p>
            <a:r>
              <a:rPr lang="en-US" dirty="0" smtClean="0"/>
              <a:t> Color blindness often happens when someone cannot distinguish between certain colors. This usually happens between greens and reds, and occasionally blues.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fontScale="85000" lnSpcReduction="10000"/>
          </a:bodyPr>
          <a:lstStyle/>
          <a:p>
            <a:pPr>
              <a:buNone/>
            </a:pPr>
            <a:endParaRPr lang="en-US" dirty="0" smtClean="0"/>
          </a:p>
          <a:p>
            <a:r>
              <a:rPr lang="en-US" dirty="0" err="1" smtClean="0"/>
              <a:t>Colourblindness</a:t>
            </a:r>
            <a:r>
              <a:rPr lang="en-US" dirty="0" smtClean="0"/>
              <a:t> (or, more accurately, </a:t>
            </a:r>
            <a:r>
              <a:rPr lang="en-US" dirty="0" err="1" smtClean="0"/>
              <a:t>colour</a:t>
            </a:r>
            <a:r>
              <a:rPr lang="en-US" dirty="0" smtClean="0"/>
              <a:t> vision deficiency) is an inherited condition that affects males more frequently than females. </a:t>
            </a:r>
          </a:p>
          <a:p>
            <a:r>
              <a:rPr lang="en-US" dirty="0" smtClean="0"/>
              <a:t>According to Prevent Blindness, an estimated 8% of males and less than 1% of females have </a:t>
            </a:r>
            <a:r>
              <a:rPr lang="en-US" dirty="0" err="1" smtClean="0"/>
              <a:t>colour</a:t>
            </a:r>
            <a:r>
              <a:rPr lang="en-US" dirty="0" smtClean="0"/>
              <a:t> vision problems.</a:t>
            </a:r>
          </a:p>
          <a:p>
            <a:r>
              <a:rPr lang="en-US" dirty="0" smtClean="0"/>
              <a:t>Red-green </a:t>
            </a:r>
            <a:r>
              <a:rPr lang="en-US" dirty="0" err="1" smtClean="0"/>
              <a:t>colour</a:t>
            </a:r>
            <a:r>
              <a:rPr lang="en-US" dirty="0" smtClean="0"/>
              <a:t> deficiency is the most common form of </a:t>
            </a:r>
            <a:r>
              <a:rPr lang="en-US" dirty="0" err="1" smtClean="0"/>
              <a:t>colourblindness</a:t>
            </a:r>
            <a:r>
              <a:rPr lang="en-US" dirty="0" smtClean="0"/>
              <a:t>.</a:t>
            </a:r>
          </a:p>
          <a:p>
            <a:r>
              <a:rPr lang="en-US" dirty="0" smtClean="0"/>
              <a:t>Much more rarely, a person may inherit a trait that reduces the ability to see blue and yellow hues. </a:t>
            </a:r>
          </a:p>
          <a:p>
            <a:r>
              <a:rPr lang="en-US" dirty="0" smtClean="0"/>
              <a:t>This blue-yellow </a:t>
            </a:r>
            <a:r>
              <a:rPr lang="en-US" dirty="0" err="1" smtClean="0"/>
              <a:t>colour</a:t>
            </a:r>
            <a:r>
              <a:rPr lang="en-US" dirty="0" smtClean="0"/>
              <a:t> deficiency usually affects men and women equally.</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fontScale="92500" lnSpcReduction="20000"/>
          </a:bodyPr>
          <a:lstStyle/>
          <a:p>
            <a:pPr>
              <a:buNone/>
            </a:pPr>
            <a:r>
              <a:rPr lang="en-US" dirty="0" smtClean="0"/>
              <a:t>Causes</a:t>
            </a:r>
          </a:p>
          <a:p>
            <a:r>
              <a:rPr lang="en-US" dirty="0" smtClean="0"/>
              <a:t>Color vision deficiencies can be classified as acquired or inherited.</a:t>
            </a:r>
          </a:p>
          <a:p>
            <a:pPr>
              <a:buNone/>
            </a:pPr>
            <a:r>
              <a:rPr lang="en-US" dirty="0" smtClean="0"/>
              <a:t>Acquired: </a:t>
            </a:r>
          </a:p>
          <a:p>
            <a:r>
              <a:rPr lang="en-US" dirty="0" smtClean="0"/>
              <a:t>Diseases, drugs (e.g., </a:t>
            </a:r>
            <a:r>
              <a:rPr lang="en-US" dirty="0" err="1" smtClean="0"/>
              <a:t>hydroxychloroquine</a:t>
            </a:r>
            <a:r>
              <a:rPr lang="en-US" dirty="0" smtClean="0"/>
              <a:t>), and chemicals such as styrene or organic solvents may cause color blindness.</a:t>
            </a:r>
          </a:p>
          <a:p>
            <a:pPr>
              <a:buNone/>
            </a:pPr>
            <a:r>
              <a:rPr lang="en-US" dirty="0" smtClean="0"/>
              <a:t>Inherited: </a:t>
            </a:r>
          </a:p>
          <a:p>
            <a:pPr>
              <a:buNone/>
            </a:pPr>
            <a:r>
              <a:rPr lang="en-US" dirty="0" smtClean="0"/>
              <a:t>    There are three types of inherited or congenital color vision deficiencies:</a:t>
            </a:r>
          </a:p>
          <a:p>
            <a:pPr>
              <a:buNone/>
            </a:pPr>
            <a:r>
              <a:rPr lang="en-US" dirty="0" smtClean="0"/>
              <a:t>    monochromacy, </a:t>
            </a:r>
            <a:r>
              <a:rPr lang="en-US" dirty="0" err="1" smtClean="0"/>
              <a:t>dichromacy</a:t>
            </a:r>
            <a:r>
              <a:rPr lang="en-US" dirty="0" smtClean="0"/>
              <a:t>, and anomalous </a:t>
            </a:r>
            <a:r>
              <a:rPr lang="en-US" dirty="0" err="1" smtClean="0"/>
              <a:t>trichromacy</a:t>
            </a:r>
            <a:r>
              <a:rPr lang="en-US" dirty="0" smtClean="0"/>
              <a:t>.</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857916"/>
          </a:xfrm>
        </p:spPr>
        <p:txBody>
          <a:bodyPr>
            <a:normAutofit fontScale="77500" lnSpcReduction="20000"/>
          </a:bodyPr>
          <a:lstStyle/>
          <a:p>
            <a:pPr>
              <a:buNone/>
            </a:pPr>
            <a:r>
              <a:rPr lang="en-US" b="1" dirty="0" smtClean="0"/>
              <a:t>Other causes</a:t>
            </a:r>
          </a:p>
          <a:p>
            <a:r>
              <a:rPr lang="en-US" dirty="0" smtClean="0"/>
              <a:t>Other causes of color blindness include brain or retinal damage caused by accidents and other traumas which produce swelling of the brain in the occipital lobe, and damage to the retina caused by exposure to ultraviolet light (wavelengths 10 to 300 nm). Damage often presents itself later in life.</a:t>
            </a:r>
          </a:p>
          <a:p>
            <a:r>
              <a:rPr lang="en-US" dirty="0" smtClean="0"/>
              <a:t>Color blindness may also present itself in the range of degenerative diseases of the eye, such as age-related macular degeneration, and as part of the retinal damage caused by diabetes.</a:t>
            </a:r>
          </a:p>
          <a:p>
            <a:r>
              <a:rPr lang="en-US" dirty="0" smtClean="0"/>
              <a:t> Vitamin A deficiency may also cause color blindness.</a:t>
            </a:r>
          </a:p>
          <a:p>
            <a:r>
              <a:rPr lang="en-US" dirty="0" smtClean="0"/>
              <a:t>Some subtle forms of color blindness may be associated with chronic solvent-induced encephalopathy (CSE), caused by long-time exposure to solvent vapors.</a:t>
            </a:r>
          </a:p>
          <a:p>
            <a:r>
              <a:rPr lang="en-US" dirty="0" smtClean="0"/>
              <a:t>Red–green color blindness can be caused by </a:t>
            </a:r>
            <a:r>
              <a:rPr lang="en-US" dirty="0" err="1" smtClean="0"/>
              <a:t>ethambutol</a:t>
            </a:r>
            <a:r>
              <a:rPr lang="en-US" dirty="0" smtClean="0"/>
              <a:t>, a drug used in the treatment of tuberculosis.</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TYPES OF COLOR BLINDNESS</a:t>
            </a:r>
            <a:endParaRPr lang="en-US" dirty="0"/>
          </a:p>
        </p:txBody>
      </p:sp>
      <p:sp>
        <p:nvSpPr>
          <p:cNvPr id="3" name="Content Placeholder 2"/>
          <p:cNvSpPr>
            <a:spLocks noGrp="1"/>
          </p:cNvSpPr>
          <p:nvPr>
            <p:ph idx="1"/>
          </p:nvPr>
        </p:nvSpPr>
        <p:spPr>
          <a:xfrm>
            <a:off x="457200" y="1600200"/>
            <a:ext cx="8229600" cy="4972072"/>
          </a:xfrm>
        </p:spPr>
        <p:txBody>
          <a:bodyPr>
            <a:normAutofit fontScale="85000" lnSpcReduction="20000"/>
          </a:bodyPr>
          <a:lstStyle/>
          <a:p>
            <a:pPr>
              <a:buNone/>
            </a:pPr>
            <a:r>
              <a:rPr lang="en-US" dirty="0" smtClean="0"/>
              <a:t>Red-green color blindness</a:t>
            </a:r>
          </a:p>
          <a:p>
            <a:r>
              <a:rPr lang="en-US" dirty="0" smtClean="0"/>
              <a:t>The most common type of color blindness makes it hard to tell the difference between red and green.</a:t>
            </a:r>
          </a:p>
          <a:p>
            <a:r>
              <a:rPr lang="en-US" dirty="0" smtClean="0"/>
              <a:t>There are 4 types of red-green color blindness:</a:t>
            </a:r>
          </a:p>
          <a:p>
            <a:r>
              <a:rPr lang="en-US" dirty="0" err="1" smtClean="0"/>
              <a:t>Deuteranomaly</a:t>
            </a:r>
            <a:r>
              <a:rPr lang="en-US" dirty="0" smtClean="0"/>
              <a:t> is the most common type of red-green color blindness. It makes green look more red. This type is mild and doesn’t usually get in the way of normal activities.</a:t>
            </a:r>
          </a:p>
          <a:p>
            <a:r>
              <a:rPr lang="en-US" dirty="0" err="1" smtClean="0"/>
              <a:t>Protanomaly</a:t>
            </a:r>
            <a:r>
              <a:rPr lang="en-US" dirty="0" smtClean="0"/>
              <a:t> makes red look more green and less bright. This type is mild and usually doesn’t get in the way of normal activities.</a:t>
            </a:r>
          </a:p>
          <a:p>
            <a:r>
              <a:rPr lang="en-US" dirty="0" err="1" smtClean="0"/>
              <a:t>Protanopia</a:t>
            </a:r>
            <a:r>
              <a:rPr lang="en-US" dirty="0" smtClean="0"/>
              <a:t> and </a:t>
            </a:r>
            <a:r>
              <a:rPr lang="en-US" dirty="0" err="1" smtClean="0"/>
              <a:t>deuteranopia</a:t>
            </a:r>
            <a:r>
              <a:rPr lang="en-US" dirty="0" smtClean="0"/>
              <a:t> both make you unable to tell the difference between red and green at all.</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fontScale="92500" lnSpcReduction="10000"/>
          </a:bodyPr>
          <a:lstStyle/>
          <a:p>
            <a:pPr>
              <a:buNone/>
            </a:pPr>
            <a:r>
              <a:rPr lang="en-US" dirty="0" smtClean="0"/>
              <a:t>Blue-yellow color blindness</a:t>
            </a:r>
          </a:p>
          <a:p>
            <a:r>
              <a:rPr lang="en-US" dirty="0" smtClean="0"/>
              <a:t>This less-common type of color blindness makes it hard to tell the difference between blue and green, and between yellow and red.</a:t>
            </a:r>
          </a:p>
          <a:p>
            <a:r>
              <a:rPr lang="en-US" dirty="0" smtClean="0"/>
              <a:t>There are 2 types of blue-yellow color blindness:</a:t>
            </a:r>
          </a:p>
          <a:p>
            <a:r>
              <a:rPr lang="en-US" dirty="0" err="1" smtClean="0"/>
              <a:t>Tritanomaly</a:t>
            </a:r>
            <a:r>
              <a:rPr lang="en-US" dirty="0" smtClean="0"/>
              <a:t> makes it hard to tell the difference between blue and green, and between yellow and red.</a:t>
            </a:r>
          </a:p>
          <a:p>
            <a:r>
              <a:rPr lang="en-US" dirty="0" err="1" smtClean="0"/>
              <a:t>Tritanopia</a:t>
            </a:r>
            <a:r>
              <a:rPr lang="en-US" dirty="0" smtClean="0"/>
              <a:t> makes you unable to tell the difference between blue and green, purple and red, and yellow and pink. It also makes colors look less bright.</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86544"/>
          </a:xfrm>
        </p:spPr>
        <p:txBody>
          <a:bodyPr>
            <a:normAutofit fontScale="92500" lnSpcReduction="20000"/>
          </a:bodyPr>
          <a:lstStyle/>
          <a:p>
            <a:pPr>
              <a:buNone/>
            </a:pPr>
            <a:r>
              <a:rPr lang="en-US" dirty="0" smtClean="0"/>
              <a:t>Total color blindness</a:t>
            </a:r>
          </a:p>
          <a:p>
            <a:r>
              <a:rPr lang="en-US" dirty="0" smtClean="0"/>
              <a:t>It is the condition of possessing only a single channel for conveying information about color. </a:t>
            </a:r>
          </a:p>
          <a:p>
            <a:r>
              <a:rPr lang="en-US" dirty="0" err="1" smtClean="0"/>
              <a:t>Monochromats</a:t>
            </a:r>
            <a:r>
              <a:rPr lang="en-US" dirty="0" smtClean="0"/>
              <a:t> possess a complete inability to distinguish any colors and perceive only variations in brightness. It occurs in two primary forms:</a:t>
            </a:r>
          </a:p>
          <a:p>
            <a:r>
              <a:rPr lang="en-US" dirty="0" smtClean="0"/>
              <a:t>Rod monochromacy, frequently called </a:t>
            </a:r>
            <a:r>
              <a:rPr lang="en-US" i="1" dirty="0" err="1" smtClean="0"/>
              <a:t>achromatopsia</a:t>
            </a:r>
            <a:r>
              <a:rPr lang="en-US" dirty="0" smtClean="0"/>
              <a:t>, where the retina contains no cone cells, so that in addition to the absence of color discrimination, vision in lights of normal intensity is difficult. </a:t>
            </a:r>
          </a:p>
          <a:p>
            <a:r>
              <a:rPr lang="en-US" dirty="0" smtClean="0"/>
              <a:t>Cone monochromacy is the condition of having both rods and cones, but only a single kind of cone. </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lstStyle/>
          <a:p>
            <a:pPr>
              <a:buNone/>
            </a:pPr>
            <a:r>
              <a:rPr lang="en-US" dirty="0" smtClean="0"/>
              <a:t>Near-sightedness results in far away objects being blurry.</a:t>
            </a:r>
          </a:p>
          <a:p>
            <a:pPr>
              <a:buNone/>
            </a:pPr>
            <a:r>
              <a:rPr lang="en-US" dirty="0" smtClean="0"/>
              <a:t>Far-sightedness and </a:t>
            </a:r>
            <a:r>
              <a:rPr lang="en-US" dirty="0" err="1" smtClean="0"/>
              <a:t>presbyopia</a:t>
            </a:r>
            <a:r>
              <a:rPr lang="en-US" dirty="0" smtClean="0"/>
              <a:t> result in close objects being blurry. </a:t>
            </a:r>
          </a:p>
          <a:p>
            <a:pPr>
              <a:buNone/>
            </a:pPr>
            <a:r>
              <a:rPr lang="en-US" dirty="0" smtClean="0"/>
              <a:t>Astigmatism causes objects to appear stretched out or blurry. </a:t>
            </a:r>
          </a:p>
          <a:p>
            <a:pPr>
              <a:buNone/>
            </a:pPr>
            <a:r>
              <a:rPr lang="en-US" dirty="0" smtClean="0"/>
              <a:t>Other symptoms may include</a:t>
            </a:r>
          </a:p>
          <a:p>
            <a:pPr marL="571500" indent="-571500">
              <a:buNone/>
            </a:pPr>
            <a:r>
              <a:rPr lang="en-US" dirty="0" smtClean="0"/>
              <a:t>       -double vision, </a:t>
            </a:r>
          </a:p>
          <a:p>
            <a:pPr marL="571500" indent="-571500">
              <a:buNone/>
            </a:pPr>
            <a:r>
              <a:rPr lang="en-US" dirty="0" smtClean="0"/>
              <a:t>       -headaches, </a:t>
            </a:r>
          </a:p>
          <a:p>
            <a:pPr marL="571500" indent="-571500">
              <a:buNone/>
            </a:pPr>
            <a:r>
              <a:rPr lang="en-US" dirty="0" smtClean="0"/>
              <a:t>       -eye strain.</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92500" lnSpcReduction="20000"/>
          </a:bodyPr>
          <a:lstStyle/>
          <a:p>
            <a:r>
              <a:rPr lang="en-US" dirty="0" smtClean="0"/>
              <a:t>A cone </a:t>
            </a:r>
            <a:r>
              <a:rPr lang="en-US" dirty="0" err="1" smtClean="0"/>
              <a:t>monochromat</a:t>
            </a:r>
            <a:r>
              <a:rPr lang="en-US" dirty="0" smtClean="0"/>
              <a:t> can have good pattern vision at normal daylight levels, but will not be able to distinguish hues. </a:t>
            </a:r>
          </a:p>
          <a:p>
            <a:r>
              <a:rPr lang="en-US" dirty="0" smtClean="0"/>
              <a:t>Blue cone monochromacy (X chromosome) is caused by lack of functionality of L and M cones (red and green). It is encoded at the same place as red–green color blindness on the X chromosome. </a:t>
            </a:r>
          </a:p>
          <a:p>
            <a:r>
              <a:rPr lang="en-US" dirty="0" smtClean="0"/>
              <a:t>Peak spectral sensitivities are in the blue region of the visible spectrum (near 440 nm). </a:t>
            </a:r>
          </a:p>
          <a:p>
            <a:r>
              <a:rPr lang="en-US" dirty="0" smtClean="0"/>
              <a:t>People with this condition generally show </a:t>
            </a:r>
            <a:r>
              <a:rPr lang="en-US" dirty="0" err="1" smtClean="0"/>
              <a:t>nystagmus</a:t>
            </a:r>
            <a:r>
              <a:rPr lang="en-US" dirty="0" smtClean="0"/>
              <a:t> ("jiggling eyes"), photophobia (light sensitivity), reduced visual acuity, and myopia (nearsightedness).</a:t>
            </a:r>
          </a:p>
          <a:p>
            <a:pPr>
              <a:buNone/>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86544"/>
          </a:xfrm>
        </p:spPr>
        <p:txBody>
          <a:bodyPr>
            <a:normAutofit fontScale="85000" lnSpcReduction="20000"/>
          </a:bodyPr>
          <a:lstStyle/>
          <a:p>
            <a:pPr>
              <a:buNone/>
            </a:pPr>
            <a:r>
              <a:rPr lang="en-US" dirty="0" smtClean="0"/>
              <a:t>Diagnosis</a:t>
            </a:r>
          </a:p>
          <a:p>
            <a:r>
              <a:rPr lang="en-US" dirty="0" smtClean="0"/>
              <a:t>An Ishihara test image as seen by subjects with normal color vision and by those with a variety of color deficiencies</a:t>
            </a:r>
          </a:p>
          <a:p>
            <a:r>
              <a:rPr lang="en-US" dirty="0" smtClean="0"/>
              <a:t>The Ishihara color test, which consists of a series of pictures of colored spots, is the test most often used to diagnose red–green color deficiencies.</a:t>
            </a:r>
            <a:endParaRPr lang="en-US" baseline="30000" dirty="0" smtClean="0"/>
          </a:p>
          <a:p>
            <a:r>
              <a:rPr lang="en-US" dirty="0" smtClean="0"/>
              <a:t> A figure (usually one or more Arabic digits) is embedded in the picture as a number of spots in a slightly different color, and can be seen with normal color vision, but not with a particular color defect. </a:t>
            </a:r>
          </a:p>
          <a:p>
            <a:r>
              <a:rPr lang="en-US" dirty="0" smtClean="0"/>
              <a:t>The full set of tests has a variety of figure/background color combinations, and enable diagnosis of which particular visual defect is present. The </a:t>
            </a:r>
            <a:r>
              <a:rPr lang="en-US" dirty="0" err="1" smtClean="0"/>
              <a:t>anomaloscope</a:t>
            </a:r>
            <a:r>
              <a:rPr lang="en-US" dirty="0" smtClean="0"/>
              <a:t>, described above, is also used in diagnosing anomalous </a:t>
            </a:r>
            <a:r>
              <a:rPr lang="en-US" dirty="0" err="1" smtClean="0"/>
              <a:t>trichromacy</a:t>
            </a:r>
            <a:r>
              <a:rPr lang="en-US" dirty="0" smtClean="0"/>
              <a:t>.</a:t>
            </a:r>
          </a:p>
          <a:p>
            <a:pPr>
              <a:buNone/>
            </a:pPr>
            <a:r>
              <a:rPr lang="en-US" dirty="0" smtClean="0"/>
              <a:t> </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a:bodyPr>
          <a:lstStyle/>
          <a:p>
            <a:pPr>
              <a:buNone/>
            </a:pPr>
            <a:r>
              <a:rPr lang="en-US" dirty="0" smtClean="0"/>
              <a:t>   Farnsworth Lantern Test</a:t>
            </a:r>
          </a:p>
          <a:p>
            <a:r>
              <a:rPr lang="en-US" dirty="0" smtClean="0"/>
              <a:t> This test allows 30% of color deficient individuals, whose deficiency is not too severe, to pass.</a:t>
            </a:r>
          </a:p>
          <a:p>
            <a:r>
              <a:rPr lang="en-US" dirty="0" smtClean="0"/>
              <a:t> The patient is asked to arrange a set of colored caps or chips to form a gradual transition of color between two anchor caps.</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IN" dirty="0" smtClean="0"/>
              <a:t>             </a:t>
            </a:r>
          </a:p>
          <a:p>
            <a:pPr>
              <a:buNone/>
            </a:pPr>
            <a:endParaRPr lang="en-IN" dirty="0" smtClean="0"/>
          </a:p>
          <a:p>
            <a:pPr>
              <a:buNone/>
            </a:pPr>
            <a:endParaRPr lang="en-IN" dirty="0" smtClean="0"/>
          </a:p>
          <a:p>
            <a:pPr>
              <a:buNone/>
            </a:pPr>
            <a:r>
              <a:rPr lang="en-IN" dirty="0" smtClean="0"/>
              <a:t>                              </a:t>
            </a:r>
            <a:r>
              <a:rPr lang="en-IN" b="1" dirty="0" smtClean="0"/>
              <a:t>Thank u</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fontScale="92500"/>
          </a:bodyPr>
          <a:lstStyle/>
          <a:p>
            <a:r>
              <a:rPr lang="en-US" dirty="0" smtClean="0"/>
              <a:t>An eye that has no refractive error when viewing distant objects is said to have</a:t>
            </a:r>
            <a:r>
              <a:rPr lang="en-US" b="1" dirty="0" smtClean="0"/>
              <a:t> Emmetropia.</a:t>
            </a:r>
          </a:p>
          <a:p>
            <a:r>
              <a:rPr lang="en-US" dirty="0" smtClean="0"/>
              <a:t>Emmetropic eye is in a state in which it can focus parallel rays of light (light from distant objects) on the retina, without using any accommodation.</a:t>
            </a:r>
          </a:p>
          <a:p>
            <a:r>
              <a:rPr lang="en-US" dirty="0" smtClean="0"/>
              <a:t>An eye that has refractive error when viewing distant objects is said to have </a:t>
            </a:r>
            <a:r>
              <a:rPr lang="en-US" b="1" dirty="0" smtClean="0"/>
              <a:t>Ametropia.</a:t>
            </a:r>
          </a:p>
          <a:p>
            <a:r>
              <a:rPr lang="en-US" dirty="0" smtClean="0"/>
              <a:t>Ametropic</a:t>
            </a:r>
            <a:r>
              <a:rPr lang="en-US" i="1" dirty="0" smtClean="0"/>
              <a:t> </a:t>
            </a:r>
            <a:r>
              <a:rPr lang="en-US" dirty="0" smtClean="0"/>
              <a:t>eye cannot focus parallel rays of light (light from distant objects) on the retina, or needs accommodation to do so.</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15106"/>
          </a:xfrm>
        </p:spPr>
        <p:txBody>
          <a:bodyPr>
            <a:normAutofit fontScale="85000" lnSpcReduction="20000"/>
          </a:bodyPr>
          <a:lstStyle/>
          <a:p>
            <a:pPr>
              <a:buNone/>
            </a:pPr>
            <a:r>
              <a:rPr lang="en-US" b="1" dirty="0" smtClean="0"/>
              <a:t>Myopia</a:t>
            </a:r>
          </a:p>
          <a:p>
            <a:r>
              <a:rPr lang="en-US" dirty="0" smtClean="0"/>
              <a:t>Also called nearsightedness, </a:t>
            </a:r>
          </a:p>
          <a:p>
            <a:r>
              <a:rPr lang="en-US" dirty="0" smtClean="0"/>
              <a:t>Inability to see distant objects clearly. </a:t>
            </a:r>
          </a:p>
          <a:p>
            <a:r>
              <a:rPr lang="en-US" dirty="0" smtClean="0"/>
              <a:t>Objects at a distance look blurred, making it difficult to read a school blackboard or street signs. </a:t>
            </a:r>
          </a:p>
          <a:p>
            <a:r>
              <a:rPr lang="en-US" dirty="0" smtClean="0"/>
              <a:t>Myopia occurs when refracted light is focused in front of the retina instead of onto the retina. </a:t>
            </a:r>
          </a:p>
          <a:p>
            <a:r>
              <a:rPr lang="en-US" dirty="0" smtClean="0"/>
              <a:t>This may occur if the eyeball has an elongated shape or if the cornea has too much curvature.</a:t>
            </a:r>
          </a:p>
          <a:p>
            <a:r>
              <a:rPr lang="en-US" dirty="0" smtClean="0"/>
              <a:t>Myopia usually first appears in childhood and tends to run in families.</a:t>
            </a:r>
          </a:p>
          <a:p>
            <a:r>
              <a:rPr lang="en-US" dirty="0" smtClean="0"/>
              <a:t>Myopia may get worse during a person’s school-age and adolescent years, and stabilizes when people are in their 20s.</a:t>
            </a:r>
          </a:p>
          <a:p>
            <a:r>
              <a:rPr lang="en-US" dirty="0" smtClean="0"/>
              <a:t>To correct myopia, a concave (minus) lens is used.</a:t>
            </a:r>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fontScale="92500" lnSpcReduction="10000"/>
          </a:bodyPr>
          <a:lstStyle/>
          <a:p>
            <a:pPr>
              <a:buNone/>
            </a:pPr>
            <a:r>
              <a:rPr lang="en-US" b="1" dirty="0" err="1" smtClean="0"/>
              <a:t>Hyperopia</a:t>
            </a:r>
            <a:endParaRPr lang="en-US" b="1" dirty="0" smtClean="0"/>
          </a:p>
          <a:p>
            <a:r>
              <a:rPr lang="en-US" dirty="0" smtClean="0"/>
              <a:t>Also called farsightedness </a:t>
            </a:r>
          </a:p>
          <a:p>
            <a:r>
              <a:rPr lang="en-US" dirty="0" smtClean="0"/>
              <a:t>distant objects are easier to see clearly than nearby objects.</a:t>
            </a:r>
          </a:p>
          <a:p>
            <a:r>
              <a:rPr lang="en-US" dirty="0" err="1" smtClean="0"/>
              <a:t>Hyperopia</a:t>
            </a:r>
            <a:r>
              <a:rPr lang="en-US" dirty="0" smtClean="0"/>
              <a:t> occurs when light is refracted behind the retina instead of onto the retina. </a:t>
            </a:r>
          </a:p>
          <a:p>
            <a:r>
              <a:rPr lang="en-US" dirty="0" smtClean="0"/>
              <a:t>This may occur if the eyeball is too short or if there is too little curvature in the cornea.</a:t>
            </a:r>
          </a:p>
          <a:p>
            <a:r>
              <a:rPr lang="en-US" dirty="0" err="1" smtClean="0"/>
              <a:t>Hyperopia</a:t>
            </a:r>
            <a:r>
              <a:rPr lang="en-US" dirty="0" smtClean="0"/>
              <a:t> can occur at any age. Some children have slight </a:t>
            </a:r>
            <a:r>
              <a:rPr lang="en-US" dirty="0" err="1" smtClean="0"/>
              <a:t>hyperopia</a:t>
            </a:r>
            <a:r>
              <a:rPr lang="en-US" dirty="0" smtClean="0"/>
              <a:t> that corrects itself by the time they are adolescents.</a:t>
            </a:r>
          </a:p>
          <a:p>
            <a:r>
              <a:rPr lang="en-US" dirty="0" smtClean="0"/>
              <a:t> Convex lenses are used to treat </a:t>
            </a:r>
            <a:r>
              <a:rPr lang="en-US" dirty="0" err="1" smtClean="0"/>
              <a:t>hyperopia</a:t>
            </a:r>
            <a:endParaRPr lang="en-US" dirty="0" smtClean="0"/>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52"/>
            <a:ext cx="8229600" cy="5983311"/>
          </a:xfrm>
        </p:spPr>
        <p:txBody>
          <a:bodyPr>
            <a:normAutofit fontScale="92500" lnSpcReduction="10000"/>
          </a:bodyPr>
          <a:lstStyle/>
          <a:p>
            <a:pPr>
              <a:buNone/>
            </a:pPr>
            <a:r>
              <a:rPr lang="en-US" b="1" dirty="0" smtClean="0"/>
              <a:t>Astigmatism</a:t>
            </a:r>
          </a:p>
          <a:p>
            <a:r>
              <a:rPr lang="en-US" dirty="0" smtClean="0"/>
              <a:t>Astigmatism is blurred vision caused by an unusually shaped cornea. </a:t>
            </a:r>
          </a:p>
          <a:p>
            <a:r>
              <a:rPr lang="en-US" dirty="0" smtClean="0"/>
              <a:t>In astigmatism, the cornea is shaped more like a football or an egg than a sphere.</a:t>
            </a:r>
          </a:p>
          <a:p>
            <a:r>
              <a:rPr lang="en-US" dirty="0" smtClean="0"/>
              <a:t>Light that hits an eye with astigmatism is distorted and refracted to multiple focus points within the eye instead of on one focus point on the retina. </a:t>
            </a:r>
          </a:p>
          <a:p>
            <a:r>
              <a:rPr lang="en-US" dirty="0" smtClean="0"/>
              <a:t>Most of the time, people with astigmatism have difficulty seeing objects close up and far away. </a:t>
            </a:r>
          </a:p>
          <a:p>
            <a:r>
              <a:rPr lang="en-US" dirty="0" smtClean="0"/>
              <a:t>Astigmatism is treated with cylindrical lenses.</a:t>
            </a:r>
          </a:p>
          <a:p>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215106"/>
          </a:xfrm>
        </p:spPr>
        <p:txBody>
          <a:bodyPr>
            <a:normAutofit fontScale="85000" lnSpcReduction="20000"/>
          </a:bodyPr>
          <a:lstStyle/>
          <a:p>
            <a:pPr>
              <a:buNone/>
            </a:pPr>
            <a:r>
              <a:rPr lang="en-US" dirty="0" smtClean="0"/>
              <a:t>There are two types of astigmatism: </a:t>
            </a:r>
          </a:p>
          <a:p>
            <a:pPr marL="514350" indent="-514350">
              <a:buFont typeface="+mj-lt"/>
              <a:buAutoNum type="arabicPeriod"/>
            </a:pPr>
            <a:r>
              <a:rPr lang="en-US" b="1" dirty="0" smtClean="0"/>
              <a:t>Regular</a:t>
            </a:r>
            <a:r>
              <a:rPr lang="en-US" dirty="0" smtClean="0"/>
              <a:t>- the eyeball is not spherical but is symmetrical; and</a:t>
            </a:r>
          </a:p>
          <a:p>
            <a:pPr marL="514350" indent="-514350">
              <a:buFont typeface="+mj-lt"/>
              <a:buAutoNum type="arabicPeriod"/>
            </a:pPr>
            <a:r>
              <a:rPr lang="en-US" b="1" dirty="0" smtClean="0"/>
              <a:t> Irregular</a:t>
            </a:r>
            <a:r>
              <a:rPr lang="en-US" dirty="0" smtClean="0"/>
              <a:t>- the eyeball is not spherical and not symmetrical. </a:t>
            </a:r>
          </a:p>
          <a:p>
            <a:r>
              <a:rPr lang="en-US" dirty="0" smtClean="0"/>
              <a:t>Regular astigmatism is much more common than irregular astigmatism. </a:t>
            </a:r>
          </a:p>
          <a:p>
            <a:r>
              <a:rPr lang="en-US" dirty="0" smtClean="0"/>
              <a:t>Astigmatism may be present at birth and is often diagnosed in young children.</a:t>
            </a:r>
          </a:p>
          <a:p>
            <a:r>
              <a:rPr lang="en-US" dirty="0" smtClean="0"/>
              <a:t> It typically affects both eyes. </a:t>
            </a:r>
          </a:p>
          <a:p>
            <a:r>
              <a:rPr lang="en-US" dirty="0" smtClean="0"/>
              <a:t>Sometimes only one eye may be affected—for example, if an eye injury such as a cut or puncture causes scarring on the cornea. </a:t>
            </a:r>
          </a:p>
          <a:p>
            <a:r>
              <a:rPr lang="en-US" dirty="0" smtClean="0"/>
              <a:t>Astigmatism may also be caused by a condition called </a:t>
            </a:r>
            <a:r>
              <a:rPr lang="en-US" dirty="0" err="1" smtClean="0"/>
              <a:t>keratoconus</a:t>
            </a:r>
            <a:r>
              <a:rPr lang="en-US" dirty="0" smtClean="0"/>
              <a:t>, in which the cornea thins and begins to bulge outward.</a:t>
            </a:r>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a:bodyPr>
          <a:lstStyle/>
          <a:p>
            <a:pPr>
              <a:buNone/>
            </a:pPr>
            <a:r>
              <a:rPr lang="en-US" b="1" dirty="0" err="1" smtClean="0"/>
              <a:t>Presbyopia</a:t>
            </a:r>
            <a:endParaRPr lang="en-US" b="1" dirty="0" smtClean="0"/>
          </a:p>
          <a:p>
            <a:r>
              <a:rPr lang="en-US" dirty="0" err="1" smtClean="0"/>
              <a:t>Presbyopia</a:t>
            </a:r>
            <a:r>
              <a:rPr lang="en-US" b="1" dirty="0" smtClean="0"/>
              <a:t> </a:t>
            </a:r>
            <a:r>
              <a:rPr lang="en-US" dirty="0" smtClean="0"/>
              <a:t>is loss of the lens’ ability to change shape to focus on near objects due to aging. </a:t>
            </a:r>
          </a:p>
          <a:p>
            <a:r>
              <a:rPr lang="en-US" dirty="0" smtClean="0"/>
              <a:t> Typically, </a:t>
            </a:r>
            <a:r>
              <a:rPr lang="en-US" dirty="0" err="1" smtClean="0"/>
              <a:t>presbyopia</a:t>
            </a:r>
            <a:r>
              <a:rPr lang="en-US" dirty="0" smtClean="0"/>
              <a:t> becomes noticeable by the time a person reaches the early or mid 40s. </a:t>
            </a:r>
          </a:p>
          <a:p>
            <a:r>
              <a:rPr lang="en-US" dirty="0" smtClean="0"/>
              <a:t> A convex (plus) lens is used for correction when viewing near objects.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TotalTime>
  <Words>1152</Words>
  <Application>Microsoft Office PowerPoint</Application>
  <PresentationFormat>On-screen Show (4:3)</PresentationFormat>
  <Paragraphs>180</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COLOR VISION</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TYPES OF COLOR BLINDNESS</vt:lpstr>
      <vt:lpstr>Slide 28</vt:lpstr>
      <vt:lpstr>Slide 29</vt:lpstr>
      <vt:lpstr>Slide 30</vt:lpstr>
      <vt:lpstr>Slide 31</vt:lpstr>
      <vt:lpstr>Slide 32</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ELCOT</dc:creator>
  <cp:lastModifiedBy>ELCOT</cp:lastModifiedBy>
  <cp:revision>66</cp:revision>
  <dcterms:created xsi:type="dcterms:W3CDTF">2020-11-12T07:46:12Z</dcterms:created>
  <dcterms:modified xsi:type="dcterms:W3CDTF">2020-11-28T04:42:57Z</dcterms:modified>
</cp:coreProperties>
</file>